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5"/>
  </p:notesMasterIdLst>
  <p:sldIdLst>
    <p:sldId id="256" r:id="rId2"/>
    <p:sldId id="268" r:id="rId3"/>
    <p:sldId id="261" r:id="rId4"/>
    <p:sldId id="257" r:id="rId5"/>
    <p:sldId id="262" r:id="rId6"/>
    <p:sldId id="271" r:id="rId7"/>
    <p:sldId id="263" r:id="rId8"/>
    <p:sldId id="264" r:id="rId9"/>
    <p:sldId id="273" r:id="rId10"/>
    <p:sldId id="265" r:id="rId11"/>
    <p:sldId id="272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CBF33"/>
    <a:srgbClr val="568424"/>
    <a:srgbClr val="2B4212"/>
    <a:srgbClr val="B0DD7F"/>
    <a:srgbClr val="4F0112"/>
    <a:srgbClr val="FE60F3"/>
    <a:srgbClr val="E6AF00"/>
    <a:srgbClr val="C09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95" autoAdjust="0"/>
    <p:restoredTop sz="96093" autoAdjust="0"/>
  </p:normalViewPr>
  <p:slideViewPr>
    <p:cSldViewPr>
      <p:cViewPr>
        <p:scale>
          <a:sx n="110" d="100"/>
          <a:sy n="110" d="100"/>
        </p:scale>
        <p:origin x="-144" y="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Yes</c:v>
                </c:pt>
              </c:strCache>
            </c:strRef>
          </c:tx>
          <c:spPr>
            <a:solidFill>
              <a:srgbClr val="7CBF33"/>
            </a:solidFill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Pt>
            <c:idx val="2"/>
            <c:invertIfNegative val="0"/>
            <c:bubble3D val="0"/>
          </c:dPt>
          <c:dPt>
            <c:idx val="3"/>
            <c:invertIfNegative val="0"/>
            <c:bubble3D val="0"/>
          </c:dPt>
          <c:dLbls>
            <c:dLbl>
              <c:idx val="0"/>
              <c:layout>
                <c:manualLayout>
                  <c:x val="1.2345679012345678E-2"/>
                  <c:y val="1.1224130643578056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>
                        <a:solidFill>
                          <a:schemeClr val="tx1"/>
                        </a:solidFill>
                      </a:rPr>
                      <a:t>All but 5%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1"/>
              <c:layout>
                <c:manualLayout>
                  <c:x val="-7.716049382716049E-3"/>
                  <c:y val="5.612065321788976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>
                        <a:solidFill>
                          <a:schemeClr val="tx1"/>
                        </a:solidFill>
                      </a:rPr>
                      <a:t>All programs!!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 smtClean="0">
                        <a:solidFill>
                          <a:schemeClr val="tx1"/>
                        </a:solidFill>
                      </a:rPr>
                      <a:t>All but 2% 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</c:dLbl>
            <c:dLbl>
              <c:idx val="3"/>
              <c:layout>
                <c:manualLayout>
                  <c:x val="0"/>
                  <c:y val="-2.936857562408223E-3"/>
                </c:manualLayout>
              </c:layout>
              <c:tx>
                <c:rich>
                  <a:bodyPr/>
                  <a:lstStyle/>
                  <a:p>
                    <a:pPr>
                      <a:defRPr sz="1700">
                        <a:solidFill>
                          <a:schemeClr val="tx1"/>
                        </a:solidFill>
                      </a:defRPr>
                    </a:pPr>
                    <a:r>
                      <a:rPr lang="en-US" sz="1700" dirty="0" smtClean="0">
                        <a:solidFill>
                          <a:schemeClr val="tx1"/>
                        </a:solidFill>
                      </a:rPr>
                      <a:t>All but 2 %</a:t>
                    </a:r>
                    <a:endParaRPr lang="en-US" sz="1700" dirty="0">
                      <a:solidFill>
                        <a:schemeClr val="bg1"/>
                      </a:solidFill>
                    </a:endParaRPr>
                  </a:p>
                </c:rich>
              </c:tx>
              <c:spPr/>
              <c:showLegendKey val="0"/>
              <c:showVal val="0"/>
              <c:showCatName val="0"/>
              <c:showSerName val="1"/>
              <c:showPercent val="0"/>
              <c:showBubbleSize val="0"/>
            </c:dLbl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High  9-12
(N=59)</c:v>
                </c:pt>
                <c:pt idx="1">
                  <c:v>Middle  6-8
(N=65)</c:v>
                </c:pt>
                <c:pt idx="2">
                  <c:v>Elementary  K-5
(N=118)</c:v>
                </c:pt>
                <c:pt idx="3">
                  <c:v>Michigan Average
(N=292)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0.95</c:v>
                </c:pt>
                <c:pt idx="1">
                  <c:v>1</c:v>
                </c:pt>
                <c:pt idx="2">
                  <c:v>0.98</c:v>
                </c:pt>
                <c:pt idx="3">
                  <c:v>0.98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dPt>
          <c:dPt>
            <c:idx val="2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3"/>
            <c:invertIfNegative val="0"/>
            <c:bubble3D val="0"/>
            <c:spPr>
              <a:solidFill>
                <a:srgbClr val="FF0000"/>
              </a:solidFill>
            </c:spPr>
          </c:dPt>
          <c:cat>
            <c:strRef>
              <c:f>Sheet1!$A$2:$A$5</c:f>
              <c:strCache>
                <c:ptCount val="4"/>
                <c:pt idx="0">
                  <c:v>High  9-12
(N=59)</c:v>
                </c:pt>
                <c:pt idx="1">
                  <c:v>Middle  6-8
(N=65)</c:v>
                </c:pt>
                <c:pt idx="2">
                  <c:v>Elementary  K-5
(N=118)</c:v>
                </c:pt>
                <c:pt idx="3">
                  <c:v>Michigan Average
(N=292)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0.05</c:v>
                </c:pt>
                <c:pt idx="1">
                  <c:v>0</c:v>
                </c:pt>
                <c:pt idx="2">
                  <c:v>0.02</c:v>
                </c:pt>
                <c:pt idx="3">
                  <c:v>0.02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6"/>
        <c:overlap val="100"/>
        <c:axId val="34625408"/>
        <c:axId val="34626944"/>
      </c:barChart>
      <c:catAx>
        <c:axId val="34625408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 anchor="t" anchorCtr="0"/>
          <a:lstStyle/>
          <a:p>
            <a:pPr>
              <a:defRPr sz="2000"/>
            </a:pPr>
            <a:endParaRPr lang="en-US"/>
          </a:p>
        </c:txPr>
        <c:crossAx val="34626944"/>
        <c:crosses val="autoZero"/>
        <c:auto val="1"/>
        <c:lblAlgn val="ctr"/>
        <c:lblOffset val="100"/>
        <c:noMultiLvlLbl val="0"/>
      </c:catAx>
      <c:valAx>
        <c:axId val="34626944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extTo"/>
        <c:crossAx val="346254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Math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</c:spPr>
          </c:dPt>
          <c:dPt>
            <c:idx val="1"/>
            <c:invertIfNegative val="0"/>
            <c:bubble3D val="0"/>
            <c:spPr>
              <a:solidFill>
                <a:schemeClr val="accent1"/>
              </a:solidFill>
            </c:spPr>
          </c:dPt>
          <c:dPt>
            <c:idx val="2"/>
            <c:invertIfNegative val="0"/>
            <c:bubble3D val="0"/>
            <c:spPr>
              <a:solidFill>
                <a:schemeClr val="accent1"/>
              </a:solidFill>
            </c:spPr>
          </c:dPt>
          <c:dLbls>
            <c:dLbl>
              <c:idx val="2"/>
              <c:layout>
                <c:manualLayout>
                  <c:x val="-6.9444565957033036E-2"/>
                  <c:y val="2.6920883329733906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Sheet1!$A$2:$A$4</c:f>
              <c:strCache>
                <c:ptCount val="3"/>
                <c:pt idx="0">
                  <c:v>High</c:v>
                </c:pt>
                <c:pt idx="1">
                  <c:v>Middle</c:v>
                </c:pt>
                <c:pt idx="2">
                  <c:v>Elementary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0.71</c:v>
                </c:pt>
                <c:pt idx="1">
                  <c:v>0.82</c:v>
                </c:pt>
                <c:pt idx="2">
                  <c:v>0.94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Engineering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dLbl>
              <c:idx val="0"/>
              <c:delete val="1"/>
            </c:dLbl>
            <c:dLbl>
              <c:idx val="1"/>
              <c:layout>
                <c:manualLayout>
                  <c:x val="-6.481481481481481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delete val="1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High</c:v>
                </c:pt>
                <c:pt idx="1">
                  <c:v>Middle</c:v>
                </c:pt>
                <c:pt idx="2">
                  <c:v>Elementary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0.34</c:v>
                </c:pt>
                <c:pt idx="1">
                  <c:v>0.49</c:v>
                </c:pt>
                <c:pt idx="2">
                  <c:v>0.19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Technology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Lbl>
              <c:idx val="0"/>
              <c:delete val="1"/>
            </c:dLbl>
            <c:dLbl>
              <c:idx val="1"/>
              <c:layout>
                <c:manualLayout>
                  <c:x val="-6.01851851851853E-2"/>
                  <c:y val="-2.9368575624082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delete val="1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High</c:v>
                </c:pt>
                <c:pt idx="1">
                  <c:v>Middle</c:v>
                </c:pt>
                <c:pt idx="2">
                  <c:v>Elementary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0.53</c:v>
                </c:pt>
                <c:pt idx="1">
                  <c:v>0.71</c:v>
                </c:pt>
                <c:pt idx="2">
                  <c:v>0.51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Science</c:v>
                </c:pt>
              </c:strCache>
            </c:strRef>
          </c:tx>
          <c:spPr>
            <a:pattFill prst="pct50">
              <a:fgClr>
                <a:srgbClr val="0070C0"/>
              </a:fgClr>
              <a:bgClr>
                <a:schemeClr val="bg1"/>
              </a:bgClr>
            </a:pattFill>
            <a:ln>
              <a:noFill/>
            </a:ln>
          </c:spPr>
          <c:invertIfNegative val="0"/>
          <c:dLbls>
            <c:dLbl>
              <c:idx val="0"/>
              <c:delete val="1"/>
            </c:dLbl>
            <c:dLbl>
              <c:idx val="1"/>
              <c:layout>
                <c:manualLayout>
                  <c:x val="-6.1728395061728392E-2"/>
                  <c:y val="2.9368575624082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delete val="1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High</c:v>
                </c:pt>
                <c:pt idx="1">
                  <c:v>Middle</c:v>
                </c:pt>
                <c:pt idx="2">
                  <c:v>Elementary</c:v>
                </c:pt>
              </c:strCache>
            </c:strRef>
          </c:cat>
          <c:val>
            <c:numRef>
              <c:f>Sheet1!$E$2:$E$4</c:f>
              <c:numCache>
                <c:formatCode>0%</c:formatCode>
                <c:ptCount val="3"/>
                <c:pt idx="0">
                  <c:v>0.76</c:v>
                </c:pt>
                <c:pt idx="1">
                  <c:v>0.86</c:v>
                </c:pt>
                <c:pt idx="2">
                  <c:v>0.78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4463104"/>
        <c:axId val="34370688"/>
      </c:barChart>
      <c:catAx>
        <c:axId val="34463104"/>
        <c:scaling>
          <c:orientation val="minMax"/>
        </c:scaling>
        <c:delete val="0"/>
        <c:axPos val="l"/>
        <c:majorTickMark val="out"/>
        <c:minorTickMark val="none"/>
        <c:tickLblPos val="nextTo"/>
        <c:crossAx val="34370688"/>
        <c:crosses val="autoZero"/>
        <c:auto val="1"/>
        <c:lblAlgn val="ctr"/>
        <c:lblOffset val="100"/>
        <c:noMultiLvlLbl val="0"/>
      </c:catAx>
      <c:valAx>
        <c:axId val="34370688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extTo"/>
        <c:crossAx val="3446310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Session Types</c:v>
                </c:pt>
              </c:strCache>
            </c:strRef>
          </c:tx>
          <c:dPt>
            <c:idx val="0"/>
            <c:bubble3D val="0"/>
            <c:spPr>
              <a:solidFill>
                <a:srgbClr val="0070C0"/>
              </a:solidFill>
              <a:ln>
                <a:noFill/>
              </a:ln>
            </c:spPr>
          </c:dPt>
          <c:dPt>
            <c:idx val="1"/>
            <c:bubble3D val="0"/>
            <c:spPr>
              <a:solidFill>
                <a:srgbClr val="0070C0"/>
              </a:solidFill>
              <a:ln>
                <a:noFill/>
              </a:ln>
            </c:spPr>
          </c:dPt>
          <c:dPt>
            <c:idx val="5"/>
            <c:bubble3D val="0"/>
            <c:spPr>
              <a:solidFill>
                <a:srgbClr val="92D050"/>
              </a:solidFill>
            </c:spPr>
          </c:dPt>
          <c:dPt>
            <c:idx val="6"/>
            <c:bubble3D val="0"/>
            <c:spPr>
              <a:solidFill>
                <a:srgbClr val="FE60F3"/>
              </a:solidFill>
            </c:spPr>
          </c:dPt>
          <c:dLbls>
            <c:dLbl>
              <c:idx val="0"/>
              <c:layout>
                <c:manualLayout>
                  <c:x val="-0.15620928775948462"/>
                  <c:y val="0.31511063721201515"/>
                </c:manualLayout>
              </c:layout>
              <c:tx>
                <c:rich>
                  <a:bodyPr/>
                  <a:lstStyle/>
                  <a:p>
                    <a:pPr>
                      <a:defRPr sz="1600">
                        <a:solidFill>
                          <a:schemeClr val="bg1"/>
                        </a:solidFill>
                      </a:defRPr>
                    </a:pPr>
                    <a:r>
                      <a:rPr lang="en-US" dirty="0" smtClean="0"/>
                      <a:t>Academics, 37% </a:t>
                    </a:r>
                    <a:endParaRPr lang="en-US" dirty="0"/>
                  </a:p>
                </c:rich>
              </c:tx>
              <c:spPr>
                <a:solidFill>
                  <a:srgbClr val="0070C0"/>
                </a:solidFill>
                <a:ln>
                  <a:solidFill>
                    <a:srgbClr val="0070C0"/>
                  </a:solidFill>
                </a:ln>
              </c:spPr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delete val="1"/>
            </c:dLbl>
            <c:dLbl>
              <c:idx val="2"/>
              <c:layout>
                <c:manualLayout>
                  <c:x val="-0.11461256263421618"/>
                  <c:y val="-0.1859009550889472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.16065810665712241"/>
                  <c:y val="-0.1599201662292213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966703948938201"/>
                  <c:y val="1.0105533683289588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0.16859475662133139"/>
                  <c:y val="0.20806302857976086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rPr>
                      <a:t>Youth development, 15%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1.1815497494631353E-2"/>
                  <c:y val="0.1120851560221639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Health</a:t>
                    </a:r>
                    <a:r>
                      <a:rPr lang="en-US" dirty="0"/>
                      <a:t>, </a:t>
                    </a:r>
                    <a:endParaRPr lang="en-US" dirty="0" smtClean="0"/>
                  </a:p>
                  <a:p>
                    <a:r>
                      <a:rPr lang="en-US" dirty="0" smtClean="0"/>
                      <a:t>2</a:t>
                    </a:r>
                    <a:r>
                      <a:rPr lang="en-US" dirty="0"/>
                      <a:t>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0"/>
          </c:dLbls>
          <c:cat>
            <c:strRef>
              <c:f>Sheet1!$A$2:$A$8</c:f>
              <c:strCache>
                <c:ptCount val="7"/>
                <c:pt idx="0">
                  <c:v>Academics, Non-STEM</c:v>
                </c:pt>
                <c:pt idx="1">
                  <c:v>Academics, STEM</c:v>
                </c:pt>
                <c:pt idx="2">
                  <c:v>Recreation</c:v>
                </c:pt>
                <c:pt idx="3">
                  <c:v>Sports</c:v>
                </c:pt>
                <c:pt idx="4">
                  <c:v>Arts</c:v>
                </c:pt>
                <c:pt idx="5">
                  <c:v>Youth development</c:v>
                </c:pt>
                <c:pt idx="6">
                  <c:v>Health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7"/>
                <c:pt idx="0">
                  <c:v>0.19</c:v>
                </c:pt>
                <c:pt idx="1">
                  <c:v>0.18</c:v>
                </c:pt>
                <c:pt idx="2">
                  <c:v>0.17605251315336373</c:v>
                </c:pt>
                <c:pt idx="3">
                  <c:v>0.13480239256060086</c:v>
                </c:pt>
                <c:pt idx="4">
                  <c:v>0.15055679441053196</c:v>
                </c:pt>
                <c:pt idx="5">
                  <c:v>0.14997226978224884</c:v>
                </c:pt>
                <c:pt idx="6">
                  <c:v>2.0957413944170906E-2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hPercent val="100"/>
      <c:rotY val="0"/>
      <c:depthPercent val="10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541902071563088E-2"/>
          <c:y val="5.9315161241787456E-2"/>
          <c:w val="0.74081920903954801"/>
          <c:h val="0.72531872210241233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Session Types</c:v>
                </c:pt>
              </c:strCache>
            </c:strRef>
          </c:tx>
          <c:dPt>
            <c:idx val="0"/>
            <c:bubble3D val="0"/>
            <c:spPr>
              <a:solidFill>
                <a:srgbClr val="0070C0"/>
              </a:solidFill>
            </c:spPr>
          </c:dPt>
          <c:dPt>
            <c:idx val="1"/>
            <c:bubble3D val="0"/>
            <c:spPr>
              <a:pattFill prst="pct50">
                <a:fgClr>
                  <a:srgbClr val="0070C0"/>
                </a:fgClr>
                <a:bgClr>
                  <a:schemeClr val="bg1"/>
                </a:bgClr>
              </a:pattFill>
            </c:spPr>
          </c:dPt>
          <c:dPt>
            <c:idx val="2"/>
            <c:bubble3D val="0"/>
            <c:spPr>
              <a:solidFill>
                <a:schemeClr val="bg2">
                  <a:lumMod val="75000"/>
                </a:schemeClr>
              </a:solidFill>
            </c:spPr>
          </c:dPt>
          <c:dPt>
            <c:idx val="3"/>
            <c:bubble3D val="0"/>
            <c:spPr>
              <a:solidFill>
                <a:schemeClr val="bg2">
                  <a:lumMod val="75000"/>
                </a:schemeClr>
              </a:solidFill>
            </c:spPr>
          </c:dPt>
          <c:dPt>
            <c:idx val="4"/>
            <c:bubble3D val="0"/>
            <c:spPr>
              <a:solidFill>
                <a:schemeClr val="bg2">
                  <a:lumMod val="75000"/>
                </a:schemeClr>
              </a:solidFill>
            </c:spPr>
          </c:dPt>
          <c:dPt>
            <c:idx val="5"/>
            <c:bubble3D val="0"/>
            <c:spPr>
              <a:solidFill>
                <a:schemeClr val="bg2">
                  <a:lumMod val="75000"/>
                </a:schemeClr>
              </a:solidFill>
            </c:spPr>
          </c:dPt>
          <c:dPt>
            <c:idx val="6"/>
            <c:bubble3D val="0"/>
            <c:spPr>
              <a:solidFill>
                <a:schemeClr val="bg2">
                  <a:lumMod val="75000"/>
                </a:schemeClr>
              </a:solidFill>
            </c:spPr>
          </c:dPt>
          <c:dLbls>
            <c:dLbl>
              <c:idx val="0"/>
              <c:layout>
                <c:manualLayout>
                  <c:x val="-0.15620928775948462"/>
                  <c:y val="0.31511063721201515"/>
                </c:manualLayout>
              </c:layout>
              <c:tx>
                <c:rich>
                  <a:bodyPr/>
                  <a:lstStyle/>
                  <a:p>
                    <a:pPr>
                      <a:defRPr sz="1600">
                        <a:solidFill>
                          <a:schemeClr val="bg1"/>
                        </a:solidFill>
                      </a:defRPr>
                    </a:pPr>
                    <a:r>
                      <a:rPr lang="en-US" dirty="0" smtClean="0"/>
                      <a:t>Academics, 37% </a:t>
                    </a:r>
                    <a:endParaRPr lang="en-US" dirty="0"/>
                  </a:p>
                </c:rich>
              </c:tx>
              <c:spPr>
                <a:solidFill>
                  <a:srgbClr val="0070C0"/>
                </a:solidFill>
                <a:ln>
                  <a:solidFill>
                    <a:srgbClr val="0070C0"/>
                  </a:solidFill>
                </a:ln>
              </c:spPr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delete val="1"/>
            </c:dLbl>
            <c:dLbl>
              <c:idx val="2"/>
              <c:layout>
                <c:manualLayout>
                  <c:x val="-0.11461256263421618"/>
                  <c:y val="-0.1859009550889472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.16065810665712241"/>
                  <c:y val="-0.1599201662292213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966703948938201"/>
                  <c:y val="1.0105533683289588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0.16859475662133139"/>
                  <c:y val="0.20806302857976086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1.1815497494631353E-2"/>
                  <c:y val="0.1120851560221639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Health</a:t>
                    </a:r>
                    <a:r>
                      <a:rPr lang="en-US" dirty="0"/>
                      <a:t>, </a:t>
                    </a:r>
                    <a:endParaRPr lang="en-US" dirty="0" smtClean="0"/>
                  </a:p>
                  <a:p>
                    <a:r>
                      <a:rPr lang="en-US" dirty="0" smtClean="0"/>
                      <a:t>2</a:t>
                    </a:r>
                    <a:r>
                      <a:rPr lang="en-US" dirty="0"/>
                      <a:t>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0"/>
          </c:dLbls>
          <c:cat>
            <c:strRef>
              <c:f>Sheet1!$A$2:$A$8</c:f>
              <c:strCache>
                <c:ptCount val="7"/>
                <c:pt idx="0">
                  <c:v>Academics, Non-STEM</c:v>
                </c:pt>
                <c:pt idx="1">
                  <c:v>Academics, STEM</c:v>
                </c:pt>
                <c:pt idx="2">
                  <c:v>Recreation</c:v>
                </c:pt>
                <c:pt idx="3">
                  <c:v>Sports</c:v>
                </c:pt>
                <c:pt idx="4">
                  <c:v>Arts</c:v>
                </c:pt>
                <c:pt idx="5">
                  <c:v>Youth development</c:v>
                </c:pt>
                <c:pt idx="6">
                  <c:v>Health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7"/>
                <c:pt idx="0">
                  <c:v>0.19</c:v>
                </c:pt>
                <c:pt idx="1">
                  <c:v>0.18</c:v>
                </c:pt>
                <c:pt idx="2">
                  <c:v>0.17605251315336373</c:v>
                </c:pt>
                <c:pt idx="3">
                  <c:v>0.13480239256060086</c:v>
                </c:pt>
                <c:pt idx="4">
                  <c:v>0.15055679441053196</c:v>
                </c:pt>
                <c:pt idx="5">
                  <c:v>0.14997226978224884</c:v>
                </c:pt>
                <c:pt idx="6">
                  <c:v>2.0957413944170906E-2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hPercent val="100"/>
      <c:rotY val="0"/>
      <c:depthPercent val="10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541902071563088E-2"/>
          <c:y val="5.9315161241787456E-2"/>
          <c:w val="0.74081920903954801"/>
          <c:h val="0.72531872210241233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4"/>
          <c:dPt>
            <c:idx val="0"/>
            <c:bubble3D val="0"/>
            <c:spPr>
              <a:solidFill>
                <a:srgbClr val="E6AF00"/>
              </a:solidFill>
            </c:spPr>
          </c:dPt>
          <c:dPt>
            <c:idx val="1"/>
            <c:bubble3D val="0"/>
            <c:explosion val="33"/>
            <c:spPr>
              <a:solidFill>
                <a:srgbClr val="B0DD7F"/>
              </a:solidFill>
            </c:spPr>
          </c:dPt>
          <c:dLbls>
            <c:dLbl>
              <c:idx val="0"/>
              <c:layout>
                <c:manualLayout>
                  <c:x val="-0.14427076382401352"/>
                  <c:y val="9.7796004666083403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14457208473940761"/>
                  <c:y val="-0.21023973118009931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Lessons</c:v>
                </c:pt>
                <c:pt idx="1">
                  <c:v>Enrichment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0.28999999999999998</c:v>
                </c:pt>
                <c:pt idx="1">
                  <c:v>0.71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0.24074</cdr:x>
      <cdr:y>0.07048</cdr:y>
    </cdr:from>
    <cdr:to>
      <cdr:x>0.48148</cdr:x>
      <cdr:y>0.12335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981200" y="304800"/>
          <a:ext cx="1981200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0.17593</cdr:x>
      <cdr:y>0.23609</cdr:y>
    </cdr:from>
    <cdr:to>
      <cdr:x>0.32623</cdr:x>
      <cdr:y>0.29956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447800" y="1020932"/>
          <a:ext cx="1236955" cy="27446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6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</a:t>
          </a:r>
          <a:r>
            <a:rPr lang="en-US" sz="1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ath</a:t>
          </a:r>
          <a:endParaRPr lang="en-US" sz="12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cdr:txBody>
    </cdr:sp>
  </cdr:relSizeAnchor>
  <cdr:relSizeAnchor xmlns:cdr="http://schemas.openxmlformats.org/drawingml/2006/chartDrawing">
    <cdr:from>
      <cdr:x>0.52315</cdr:x>
      <cdr:y>0.13622</cdr:y>
    </cdr:from>
    <cdr:to>
      <cdr:x>0.58796</cdr:x>
      <cdr:y>0.18908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4305300" y="589062"/>
          <a:ext cx="533400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0.17593</cdr:x>
      <cdr:y>0.17621</cdr:y>
    </cdr:from>
    <cdr:to>
      <cdr:x>0.32407</cdr:x>
      <cdr:y>0.2467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1447800" y="762000"/>
          <a:ext cx="12192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6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</a:t>
          </a:r>
          <a:r>
            <a:rPr lang="en-US" sz="1200" dirty="0" smtClean="0">
              <a:solidFill>
                <a:srgbClr val="4F011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ngineering</a:t>
          </a:r>
          <a:endParaRPr lang="en-US" sz="1400" dirty="0" smtClean="0">
            <a:solidFill>
              <a:srgbClr val="4F011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0.17593</cdr:x>
      <cdr:y>0.12112</cdr:y>
    </cdr:from>
    <cdr:to>
      <cdr:x>0.323</cdr:x>
      <cdr:y>0.19486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1447799" y="523783"/>
          <a:ext cx="1210323" cy="3188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6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</a:t>
          </a:r>
          <a:r>
            <a:rPr lang="en-US" dirty="0" smtClean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echnology</a:t>
          </a:r>
        </a:p>
        <a:p xmlns:a="http://schemas.openxmlformats.org/drawingml/2006/main">
          <a:endParaRPr lang="en-US" sz="1100" dirty="0">
            <a:solidFill>
              <a:schemeClr val="bg2">
                <a:lumMod val="1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cdr:txBody>
    </cdr:sp>
  </cdr:relSizeAnchor>
  <cdr:relSizeAnchor xmlns:cdr="http://schemas.openxmlformats.org/drawingml/2006/chartDrawing">
    <cdr:from>
      <cdr:x>0.177</cdr:x>
      <cdr:y>0.06313</cdr:y>
    </cdr:from>
    <cdr:to>
      <cdr:x>0.32515</cdr:x>
      <cdr:y>0.15123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1456678" y="272988"/>
          <a:ext cx="12192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6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</a:t>
          </a:r>
          <a:r>
            <a:rPr lang="en-US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cience</a:t>
          </a:r>
          <a:endParaRPr lang="en-US" sz="1400" b="1" dirty="0" smtClean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 xmlns:a="http://schemas.openxmlformats.org/drawingml/2006/main">
          <a:endParaRPr lang="en-US" sz="14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cdr:txBody>
    </cdr:sp>
  </cdr:relSizeAnchor>
  <cdr:relSizeAnchor xmlns:cdr="http://schemas.openxmlformats.org/drawingml/2006/chartDrawing">
    <cdr:from>
      <cdr:x>0.17593</cdr:x>
      <cdr:y>0.55327</cdr:y>
    </cdr:from>
    <cdr:to>
      <cdr:x>0.32623</cdr:x>
      <cdr:y>0.61674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1447800" y="2392532"/>
          <a:ext cx="1236955" cy="27446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6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</a:t>
          </a:r>
          <a:endParaRPr lang="en-US" sz="12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cdr:txBody>
    </cdr:sp>
  </cdr:relSizeAnchor>
  <cdr:relSizeAnchor xmlns:cdr="http://schemas.openxmlformats.org/drawingml/2006/chartDrawing">
    <cdr:from>
      <cdr:x>0.1746</cdr:x>
      <cdr:y>0.8629</cdr:y>
    </cdr:from>
    <cdr:to>
      <cdr:x>0.32491</cdr:x>
      <cdr:y>0.92637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1436914" y="3731474"/>
          <a:ext cx="1236955" cy="27446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6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</a:t>
          </a:r>
          <a:endParaRPr lang="en-US" sz="12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cdr:txBody>
    </cdr:sp>
  </cdr:relSizeAnchor>
  <cdr:relSizeAnchor xmlns:cdr="http://schemas.openxmlformats.org/drawingml/2006/chartDrawing">
    <cdr:from>
      <cdr:x>0.177</cdr:x>
      <cdr:y>0.43578</cdr:y>
    </cdr:from>
    <cdr:to>
      <cdr:x>0.32515</cdr:x>
      <cdr:y>0.52388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1456678" y="1884463"/>
          <a:ext cx="1219200" cy="3809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6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</a:t>
          </a:r>
          <a:endParaRPr lang="en-US" sz="1400" b="1" dirty="0" smtClean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 xmlns:a="http://schemas.openxmlformats.org/drawingml/2006/main">
          <a:endParaRPr lang="en-US" sz="14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cdr:txBody>
    </cdr:sp>
  </cdr:relSizeAnchor>
  <cdr:relSizeAnchor xmlns:cdr="http://schemas.openxmlformats.org/drawingml/2006/chartDrawing">
    <cdr:from>
      <cdr:x>0.177</cdr:x>
      <cdr:y>0.67996</cdr:y>
    </cdr:from>
    <cdr:to>
      <cdr:x>0.32515</cdr:x>
      <cdr:y>0.76806</cdr:y>
    </cdr:to>
    <cdr:sp macro="" textlink="">
      <cdr:nvSpPr>
        <cdr:cNvPr id="13" name="TextBox 12"/>
        <cdr:cNvSpPr txBox="1"/>
      </cdr:nvSpPr>
      <cdr:spPr>
        <a:xfrm xmlns:a="http://schemas.openxmlformats.org/drawingml/2006/main">
          <a:off x="1456679" y="2940377"/>
          <a:ext cx="1219200" cy="3809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6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</a:t>
          </a:r>
          <a:endParaRPr lang="en-US" sz="1400" b="1" dirty="0" smtClean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 xmlns:a="http://schemas.openxmlformats.org/drawingml/2006/main">
          <a:endParaRPr lang="en-US" sz="14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cdr:txBody>
    </cdr:sp>
  </cdr:relSizeAnchor>
  <cdr:relSizeAnchor xmlns:cdr="http://schemas.openxmlformats.org/drawingml/2006/chartDrawing">
    <cdr:from>
      <cdr:x>0.17725</cdr:x>
      <cdr:y>0.7429</cdr:y>
    </cdr:from>
    <cdr:to>
      <cdr:x>0.32432</cdr:x>
      <cdr:y>0.81663</cdr:y>
    </cdr:to>
    <cdr:sp macro="" textlink="">
      <cdr:nvSpPr>
        <cdr:cNvPr id="16" name="TextBox 15"/>
        <cdr:cNvSpPr txBox="1"/>
      </cdr:nvSpPr>
      <cdr:spPr>
        <a:xfrm xmlns:a="http://schemas.openxmlformats.org/drawingml/2006/main">
          <a:off x="1458684" y="3212554"/>
          <a:ext cx="1210323" cy="3188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6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</a:t>
          </a:r>
          <a:endParaRPr lang="en-US" dirty="0" smtClean="0">
            <a:solidFill>
              <a:schemeClr val="bg2">
                <a:lumMod val="1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 xmlns:a="http://schemas.openxmlformats.org/drawingml/2006/main">
          <a:endParaRPr lang="en-US" sz="1100" dirty="0">
            <a:solidFill>
              <a:schemeClr val="bg2">
                <a:lumMod val="1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cdr:txBody>
    </cdr:sp>
  </cdr:relSizeAnchor>
  <cdr:relSizeAnchor xmlns:cdr="http://schemas.openxmlformats.org/drawingml/2006/chartDrawing">
    <cdr:from>
      <cdr:x>0.1746</cdr:x>
      <cdr:y>0.49591</cdr:y>
    </cdr:from>
    <cdr:to>
      <cdr:x>0.32275</cdr:x>
      <cdr:y>0.56639</cdr:y>
    </cdr:to>
    <cdr:sp macro="" textlink="">
      <cdr:nvSpPr>
        <cdr:cNvPr id="17" name="TextBox 16"/>
        <cdr:cNvSpPr txBox="1"/>
      </cdr:nvSpPr>
      <cdr:spPr>
        <a:xfrm xmlns:a="http://schemas.openxmlformats.org/drawingml/2006/main">
          <a:off x="1436915" y="2144486"/>
          <a:ext cx="12192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6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</a:t>
          </a:r>
          <a:endParaRPr lang="en-US" sz="1400" dirty="0" smtClean="0">
            <a:solidFill>
              <a:srgbClr val="4F011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0.17593</cdr:x>
      <cdr:y>0.80554</cdr:y>
    </cdr:from>
    <cdr:to>
      <cdr:x>0.32407</cdr:x>
      <cdr:y>0.87602</cdr:y>
    </cdr:to>
    <cdr:sp macro="" textlink="">
      <cdr:nvSpPr>
        <cdr:cNvPr id="18" name="TextBox 17"/>
        <cdr:cNvSpPr txBox="1"/>
      </cdr:nvSpPr>
      <cdr:spPr>
        <a:xfrm xmlns:a="http://schemas.openxmlformats.org/drawingml/2006/main">
          <a:off x="1447801" y="3483429"/>
          <a:ext cx="12192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6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</a:t>
          </a:r>
          <a:endParaRPr lang="en-US" sz="1400" dirty="0" smtClean="0">
            <a:solidFill>
              <a:srgbClr val="4F011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0.17593</cdr:x>
      <cdr:y>0.44334</cdr:y>
    </cdr:from>
    <cdr:to>
      <cdr:x>0.323</cdr:x>
      <cdr:y>0.51707</cdr:y>
    </cdr:to>
    <cdr:sp macro="" textlink="">
      <cdr:nvSpPr>
        <cdr:cNvPr id="20" name="TextBox 19"/>
        <cdr:cNvSpPr txBox="1"/>
      </cdr:nvSpPr>
      <cdr:spPr>
        <a:xfrm xmlns:a="http://schemas.openxmlformats.org/drawingml/2006/main">
          <a:off x="1447800" y="1917154"/>
          <a:ext cx="1210323" cy="3188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>
            <a:solidFill>
              <a:schemeClr val="bg2">
                <a:lumMod val="1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cdr:txBody>
    </cdr:sp>
  </cdr:relSizeAnchor>
  <cdr:relSizeAnchor xmlns:cdr="http://schemas.openxmlformats.org/drawingml/2006/chartDrawing">
    <cdr:from>
      <cdr:x>0.177</cdr:x>
      <cdr:y>0.37536</cdr:y>
    </cdr:from>
    <cdr:to>
      <cdr:x>0.32515</cdr:x>
      <cdr:y>0.46347</cdr:y>
    </cdr:to>
    <cdr:sp macro="" textlink="">
      <cdr:nvSpPr>
        <cdr:cNvPr id="21" name="TextBox 20"/>
        <cdr:cNvSpPr txBox="1"/>
      </cdr:nvSpPr>
      <cdr:spPr>
        <a:xfrm xmlns:a="http://schemas.openxmlformats.org/drawingml/2006/main">
          <a:off x="1456678" y="1623206"/>
          <a:ext cx="1219200" cy="3809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400" b="1" dirty="0" smtClean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 xmlns:a="http://schemas.openxmlformats.org/drawingml/2006/main">
          <a:endParaRPr lang="en-US" sz="14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cdr:txBody>
    </cdr:sp>
  </cdr:relSizeAnchor>
  <cdr:relSizeAnchor xmlns:cdr="http://schemas.openxmlformats.org/drawingml/2006/chartDrawing">
    <cdr:from>
      <cdr:x>0.17436</cdr:x>
      <cdr:y>0.37276</cdr:y>
    </cdr:from>
    <cdr:to>
      <cdr:x>0.32251</cdr:x>
      <cdr:y>0.46086</cdr:y>
    </cdr:to>
    <cdr:sp macro="" textlink="">
      <cdr:nvSpPr>
        <cdr:cNvPr id="23" name="TextBox 22"/>
        <cdr:cNvSpPr txBox="1"/>
      </cdr:nvSpPr>
      <cdr:spPr>
        <a:xfrm xmlns:a="http://schemas.openxmlformats.org/drawingml/2006/main">
          <a:off x="1434906" y="1611932"/>
          <a:ext cx="12192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6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</a:t>
          </a:r>
          <a:endParaRPr lang="en-US" sz="1400" b="1" dirty="0" smtClean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 xmlns:a="http://schemas.openxmlformats.org/drawingml/2006/main">
          <a:endParaRPr lang="en-US" sz="14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cdr:txBody>
    </cdr:sp>
  </cdr:relSizeAnchor>
  <cdr:relSizeAnchor xmlns:cdr="http://schemas.openxmlformats.org/drawingml/2006/chartDrawing">
    <cdr:from>
      <cdr:x>0.77778</cdr:x>
      <cdr:y>0.05601</cdr:y>
    </cdr:from>
    <cdr:to>
      <cdr:x>0.77778</cdr:x>
      <cdr:y>0.96441</cdr:y>
    </cdr:to>
    <cdr:cxnSp macro="">
      <cdr:nvCxnSpPr>
        <cdr:cNvPr id="29" name="Straight Connector 28"/>
        <cdr:cNvCxnSpPr/>
      </cdr:nvCxnSpPr>
      <cdr:spPr>
        <a:xfrm xmlns:a="http://schemas.openxmlformats.org/drawingml/2006/main">
          <a:off x="6400800" y="242207"/>
          <a:ext cx="0" cy="3928255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FF0000"/>
          </a:solidFill>
          <a:prstDash val="sysDot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0.96296</cdr:x>
      <cdr:y>0.05601</cdr:y>
    </cdr:from>
    <cdr:to>
      <cdr:x>0.96296</cdr:x>
      <cdr:y>0.96441</cdr:y>
    </cdr:to>
    <cdr:cxnSp macro="">
      <cdr:nvCxnSpPr>
        <cdr:cNvPr id="30" name="Straight Connector 29"/>
        <cdr:cNvCxnSpPr/>
      </cdr:nvCxnSpPr>
      <cdr:spPr>
        <a:xfrm xmlns:a="http://schemas.openxmlformats.org/drawingml/2006/main">
          <a:off x="7924800" y="242206"/>
          <a:ext cx="0" cy="3928256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FF0000"/>
          </a:solidFill>
          <a:prstDash val="sysDot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0.37963</cdr:x>
      <cdr:y>0.04811</cdr:y>
    </cdr:from>
    <cdr:to>
      <cdr:x>0.37963</cdr:x>
      <cdr:y>0.96441</cdr:y>
    </cdr:to>
    <cdr:cxnSp macro="">
      <cdr:nvCxnSpPr>
        <cdr:cNvPr id="31" name="Straight Connector 30"/>
        <cdr:cNvCxnSpPr/>
      </cdr:nvCxnSpPr>
      <cdr:spPr>
        <a:xfrm xmlns:a="http://schemas.openxmlformats.org/drawingml/2006/main">
          <a:off x="3124200" y="208060"/>
          <a:ext cx="0" cy="3962402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FF0000"/>
          </a:solidFill>
          <a:prstDash val="sysDot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0.57407</cdr:x>
      <cdr:y>0.04663</cdr:y>
    </cdr:from>
    <cdr:to>
      <cdr:x>0.5754</cdr:x>
      <cdr:y>0.97572</cdr:y>
    </cdr:to>
    <cdr:cxnSp macro="">
      <cdr:nvCxnSpPr>
        <cdr:cNvPr id="33" name="Straight Connector 32"/>
        <cdr:cNvCxnSpPr/>
      </cdr:nvCxnSpPr>
      <cdr:spPr>
        <a:xfrm xmlns:a="http://schemas.openxmlformats.org/drawingml/2006/main" flipH="1">
          <a:off x="4724400" y="201666"/>
          <a:ext cx="10903" cy="4017679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FF0000"/>
          </a:solidFill>
          <a:prstDash val="sysDot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0.13889</cdr:x>
      <cdr:y>0</cdr:y>
    </cdr:from>
    <cdr:to>
      <cdr:x>1</cdr:x>
      <cdr:y>0.05286</cdr:y>
    </cdr:to>
    <cdr:sp macro="" textlink="">
      <cdr:nvSpPr>
        <cdr:cNvPr id="34" name="TextBox 33"/>
        <cdr:cNvSpPr txBox="1"/>
      </cdr:nvSpPr>
      <cdr:spPr>
        <a:xfrm xmlns:a="http://schemas.openxmlformats.org/drawingml/2006/main">
          <a:off x="1752600" y="-20538"/>
          <a:ext cx="7086600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 smtClean="0"/>
            <a:t>                                                       25%                                       50%                                          75%                                 100%</a:t>
          </a:r>
          <a:endParaRPr lang="en-US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BBF545-D761-4EA7-9C8E-B14807577FB4}" type="datetimeFigureOut">
              <a:rPr lang="en-US" smtClean="0"/>
              <a:t>10/23/2013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9FEA48-4B61-438E-8019-F4E4FFFDE1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0428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ODGA7ssL-6g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brief description</a:t>
            </a:r>
            <a:r>
              <a:rPr lang="en-US" baseline="0" dirty="0" smtClean="0"/>
              <a:t> was: Learning math through music </a:t>
            </a:r>
          </a:p>
          <a:p>
            <a:r>
              <a:rPr lang="en-US" baseline="0" dirty="0" smtClean="0"/>
              <a:t>Does this remind you of the “school house rock” on Saturday morning back in the 1970s? (</a:t>
            </a:r>
            <a:r>
              <a:rPr lang="en-US" baseline="0" dirty="0" err="1" smtClean="0"/>
              <a:t>conjuction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conjuction</a:t>
            </a:r>
            <a:r>
              <a:rPr lang="en-US" baseline="0" dirty="0" smtClean="0"/>
              <a:t>, what’s your function?)</a:t>
            </a:r>
          </a:p>
          <a:p>
            <a:r>
              <a:rPr lang="en-US" dirty="0" smtClean="0">
                <a:hlinkClick r:id="rId3"/>
              </a:rPr>
              <a:t>http://www.youtube.com/watch?v=ODGA7ssL-6g</a:t>
            </a:r>
            <a:endParaRPr lang="en-US" dirty="0" smtClean="0"/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9FEA48-4B61-438E-8019-F4E4FFFDE16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5923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E5EF36E-0520-4903-BFCC-B9B0ABA5085C}" type="datetimeFigureOut">
              <a:rPr lang="en-US" smtClean="0"/>
              <a:t>10/23/2013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1EF36123-7F80-4706-8E96-6860C594DE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EF36E-0520-4903-BFCC-B9B0ABA5085C}" type="datetimeFigureOut">
              <a:rPr lang="en-US" smtClean="0"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36123-7F80-4706-8E96-6860C594DE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EF36E-0520-4903-BFCC-B9B0ABA5085C}" type="datetimeFigureOut">
              <a:rPr lang="en-US" smtClean="0"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36123-7F80-4706-8E96-6860C594DE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EF36E-0520-4903-BFCC-B9B0ABA5085C}" type="datetimeFigureOut">
              <a:rPr lang="en-US" smtClean="0"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36123-7F80-4706-8E96-6860C594DE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EF36E-0520-4903-BFCC-B9B0ABA5085C}" type="datetimeFigureOut">
              <a:rPr lang="en-US" smtClean="0"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36123-7F80-4706-8E96-6860C594DE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EF36E-0520-4903-BFCC-B9B0ABA5085C}" type="datetimeFigureOut">
              <a:rPr lang="en-US" smtClean="0"/>
              <a:t>10/23/2013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36123-7F80-4706-8E96-6860C594DE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E5EF36E-0520-4903-BFCC-B9B0ABA5085C}" type="datetimeFigureOut">
              <a:rPr lang="en-US" smtClean="0"/>
              <a:t>10/23/2013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EF36123-7F80-4706-8E96-6860C594DEF6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E5EF36E-0520-4903-BFCC-B9B0ABA5085C}" type="datetimeFigureOut">
              <a:rPr lang="en-US" smtClean="0"/>
              <a:t>10/23/2013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1EF36123-7F80-4706-8E96-6860C594DE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EF36E-0520-4903-BFCC-B9B0ABA5085C}" type="datetimeFigureOut">
              <a:rPr lang="en-US" smtClean="0"/>
              <a:t>10/23/2013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36123-7F80-4706-8E96-6860C594DE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EF36E-0520-4903-BFCC-B9B0ABA5085C}" type="datetimeFigureOut">
              <a:rPr lang="en-US" smtClean="0"/>
              <a:t>10/23/2013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36123-7F80-4706-8E96-6860C594DE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EF36E-0520-4903-BFCC-B9B0ABA5085C}" type="datetimeFigureOut">
              <a:rPr lang="en-US" smtClean="0"/>
              <a:t>10/23/2013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36123-7F80-4706-8E96-6860C594DE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E5EF36E-0520-4903-BFCC-B9B0ABA5085C}" type="datetimeFigureOut">
              <a:rPr lang="en-US" smtClean="0"/>
              <a:t>10/23/2013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1EF36123-7F80-4706-8E96-6860C594DEF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wuhengch@msu.ed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hemathparty.com/samples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304800"/>
            <a:ext cx="8839200" cy="3429000"/>
          </a:xfrm>
        </p:spPr>
        <p:txBody>
          <a:bodyPr/>
          <a:lstStyle/>
          <a:p>
            <a:r>
              <a:rPr lang="en-US" sz="4800" dirty="0" smtClean="0"/>
              <a:t>STEM</a:t>
            </a:r>
            <a:br>
              <a:rPr lang="en-US" sz="4800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how much (*FUN) are we having?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4495799"/>
            <a:ext cx="7848600" cy="2155825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Michigan 21</a:t>
            </a:r>
            <a:r>
              <a:rPr lang="en-US" baseline="30000" dirty="0" smtClean="0"/>
              <a:t>st</a:t>
            </a:r>
            <a:r>
              <a:rPr lang="en-US" dirty="0" smtClean="0"/>
              <a:t> Century Community Learning Centers</a:t>
            </a:r>
          </a:p>
          <a:p>
            <a:r>
              <a:rPr lang="en-US" dirty="0" smtClean="0"/>
              <a:t>Advisory Committee Meeting</a:t>
            </a:r>
          </a:p>
          <a:p>
            <a:endParaRPr lang="en-US" dirty="0" smtClean="0"/>
          </a:p>
          <a:p>
            <a:r>
              <a:rPr lang="en-US" dirty="0" smtClean="0"/>
              <a:t>Presenters: </a:t>
            </a:r>
            <a:r>
              <a:rPr lang="en-US" dirty="0" err="1" smtClean="0"/>
              <a:t>Heng-Chieh</a:t>
            </a:r>
            <a:r>
              <a:rPr lang="en-US" dirty="0" smtClean="0"/>
              <a:t> Jamie </a:t>
            </a:r>
            <a:r>
              <a:rPr lang="en-US" dirty="0" smtClean="0"/>
              <a:t>Wu &amp; Laurie Van </a:t>
            </a:r>
            <a:r>
              <a:rPr lang="en-US" dirty="0" err="1" smtClean="0"/>
              <a:t>Egeren</a:t>
            </a:r>
            <a:endParaRPr lang="en-US" dirty="0" smtClean="0"/>
          </a:p>
          <a:p>
            <a:endParaRPr lang="en-US" sz="1700" dirty="0" smtClean="0"/>
          </a:p>
          <a:p>
            <a:r>
              <a:rPr lang="en-US" sz="2100" dirty="0" smtClean="0"/>
              <a:t>Community Evaluation and Research Collaborative</a:t>
            </a:r>
          </a:p>
          <a:p>
            <a:r>
              <a:rPr lang="en-US" sz="2100" dirty="0" smtClean="0"/>
              <a:t>University Outreach and Engagement</a:t>
            </a:r>
          </a:p>
          <a:p>
            <a:r>
              <a:rPr lang="en-US" sz="2100" dirty="0" smtClean="0"/>
              <a:t>10/23/2013</a:t>
            </a:r>
            <a:endParaRPr lang="en-US" sz="3100" dirty="0"/>
          </a:p>
        </p:txBody>
      </p:sp>
      <p:pic>
        <p:nvPicPr>
          <p:cNvPr id="1026" name="Picture 2" descr="MSUmark-grn_revers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96000"/>
            <a:ext cx="1600200" cy="55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5619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Take-away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curriculum of Michigan 21</a:t>
            </a:r>
            <a:r>
              <a:rPr lang="en-US" baseline="30000" dirty="0" smtClean="0"/>
              <a:t>st</a:t>
            </a:r>
            <a:r>
              <a:rPr lang="en-US" dirty="0" smtClean="0"/>
              <a:t> CCLC programs showed balanced learning opportunities ranging from a broader sense of academics, to recreation, sports, arts, youth development and health activities.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97487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066800"/>
          </a:xfrm>
        </p:spPr>
        <p:txBody>
          <a:bodyPr/>
          <a:lstStyle/>
          <a:p>
            <a:r>
              <a:rPr lang="en-US" dirty="0" smtClean="0"/>
              <a:t>Offering Types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4109154"/>
              </p:ext>
            </p:extLst>
          </p:nvPr>
        </p:nvGraphicFramePr>
        <p:xfrm>
          <a:off x="-685800" y="1371600"/>
          <a:ext cx="670560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3759595025"/>
              </p:ext>
            </p:extLst>
          </p:nvPr>
        </p:nvGraphicFramePr>
        <p:xfrm>
          <a:off x="4876800" y="2362200"/>
          <a:ext cx="539496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4" name="Straight Connector 3"/>
          <p:cNvCxnSpPr/>
          <p:nvPr/>
        </p:nvCxnSpPr>
        <p:spPr>
          <a:xfrm flipV="1">
            <a:off x="4713514" y="2639511"/>
            <a:ext cx="2314671" cy="621612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V="1">
            <a:off x="4343400" y="3581400"/>
            <a:ext cx="3886200" cy="19812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418114" y="41148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S</a:t>
            </a:r>
            <a:r>
              <a:rPr lang="en-US" sz="2400" b="1" dirty="0" smtClean="0">
                <a:solidFill>
                  <a:srgbClr val="FFC000"/>
                </a:solidFill>
              </a:rPr>
              <a:t>T</a:t>
            </a:r>
            <a:r>
              <a:rPr lang="en-US" sz="2400" b="1" dirty="0" smtClean="0">
                <a:solidFill>
                  <a:srgbClr val="00B0F0"/>
                </a:solidFill>
              </a:rPr>
              <a:t>E</a:t>
            </a:r>
            <a:r>
              <a:rPr lang="en-US" sz="2400" b="1" dirty="0" smtClean="0">
                <a:solidFill>
                  <a:srgbClr val="7030A0"/>
                </a:solidFill>
              </a:rPr>
              <a:t>M</a:t>
            </a:r>
            <a:endParaRPr lang="en-US" sz="2400" b="1" dirty="0">
              <a:solidFill>
                <a:srgbClr val="7030A0"/>
              </a:solidFill>
            </a:endParaRPr>
          </a:p>
        </p:txBody>
      </p:sp>
      <p:sp>
        <p:nvSpPr>
          <p:cNvPr id="3" name="Rounded Rectangular Callout 2"/>
          <p:cNvSpPr/>
          <p:nvPr/>
        </p:nvSpPr>
        <p:spPr>
          <a:xfrm rot="1042777">
            <a:off x="6708677" y="1179442"/>
            <a:ext cx="2137945" cy="1183251"/>
          </a:xfrm>
          <a:prstGeom prst="wedgeRoundRectCallout">
            <a:avLst>
              <a:gd name="adj1" fmla="val 10623"/>
              <a:gd name="adj2" fmla="val 83844"/>
              <a:gd name="adj3" fmla="val 16667"/>
            </a:avLst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Mr. C's Math Review: Students get practice on algebra and geometry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5791200" y="4592097"/>
            <a:ext cx="2784677" cy="1851920"/>
            <a:chOff x="5444922" y="4564512"/>
            <a:chExt cx="2784677" cy="1851920"/>
          </a:xfrm>
        </p:grpSpPr>
        <p:sp>
          <p:nvSpPr>
            <p:cNvPr id="10" name="Vertical Scroll 9"/>
            <p:cNvSpPr/>
            <p:nvPr/>
          </p:nvSpPr>
          <p:spPr>
            <a:xfrm>
              <a:off x="5444922" y="4564512"/>
              <a:ext cx="2784677" cy="1851920"/>
            </a:xfrm>
            <a:prstGeom prst="verticalScroll">
              <a:avLst/>
            </a:prstGeom>
            <a:solidFill>
              <a:srgbClr val="0070C0"/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5871454" y="4911884"/>
              <a:ext cx="2233382" cy="1452011"/>
              <a:chOff x="5871454" y="4911884"/>
              <a:chExt cx="2233382" cy="1452011"/>
            </a:xfrm>
          </p:grpSpPr>
          <p:sp>
            <p:nvSpPr>
              <p:cNvPr id="11" name="TextBox 10"/>
              <p:cNvSpPr txBox="1"/>
              <p:nvPr/>
            </p:nvSpPr>
            <p:spPr>
              <a:xfrm>
                <a:off x="5873073" y="4911884"/>
                <a:ext cx="1226601" cy="338554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Technology</a:t>
                </a:r>
                <a:endParaRPr lang="en-US" sz="16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5871454" y="5293889"/>
                <a:ext cx="1410846" cy="338554"/>
              </a:xfrm>
              <a:prstGeom prst="rect">
                <a:avLst/>
              </a:prstGeom>
              <a:solidFill>
                <a:srgbClr val="FFC000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Engineering</a:t>
                </a:r>
                <a:endParaRPr lang="en-US" sz="16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5894215" y="5655770"/>
                <a:ext cx="846108" cy="338554"/>
              </a:xfrm>
              <a:prstGeom prst="rect">
                <a:avLst/>
              </a:prstGeom>
              <a:solidFill>
                <a:srgbClr val="00B0F0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science</a:t>
                </a:r>
                <a:endParaRPr lang="en-US" sz="16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5899965" y="6025341"/>
                <a:ext cx="680793" cy="338554"/>
              </a:xfrm>
              <a:prstGeom prst="rect">
                <a:avLst/>
              </a:prstGeom>
              <a:solidFill>
                <a:srgbClr val="7030A0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math</a:t>
                </a:r>
                <a:endParaRPr lang="en-US" sz="16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5" name="TextBox 4"/>
              <p:cNvSpPr txBox="1"/>
              <p:nvPr/>
            </p:nvSpPr>
            <p:spPr>
              <a:xfrm>
                <a:off x="6580758" y="6025341"/>
                <a:ext cx="9716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smtClean="0"/>
                  <a:t>(50%)</a:t>
                </a:r>
                <a:endParaRPr lang="en-US" sz="1600" dirty="0"/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6737260" y="5646520"/>
                <a:ext cx="136757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smtClean="0"/>
                  <a:t>(almost all)</a:t>
                </a:r>
                <a:endParaRPr lang="en-US" sz="1600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39323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  <p:bldP spid="16" grpId="0"/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Take-away </a:t>
            </a:r>
            <a:r>
              <a:rPr lang="en-US" dirty="0"/>
              <a:t>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in every two academic sessions are STEM-related, and,</a:t>
            </a:r>
          </a:p>
          <a:p>
            <a:endParaRPr lang="en-US" dirty="0"/>
          </a:p>
          <a:p>
            <a:r>
              <a:rPr lang="en-US" dirty="0" smtClean="0"/>
              <a:t>Most STEM sessions are delivered through disguised learning</a:t>
            </a:r>
          </a:p>
          <a:p>
            <a:pPr lvl="1"/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Project-based</a:t>
            </a:r>
          </a:p>
          <a:p>
            <a:pPr lvl="1"/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Hands-on</a:t>
            </a:r>
          </a:p>
          <a:p>
            <a:pPr lvl="1"/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No exam preparations or lesson reviews</a:t>
            </a:r>
          </a:p>
          <a:p>
            <a:pPr lvl="1"/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7308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9424"/>
            <a:ext cx="8534400" cy="4325112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2400" dirty="0" err="1" smtClean="0"/>
              <a:t>Heng-Chieh</a:t>
            </a:r>
            <a:r>
              <a:rPr lang="en-US" sz="2400" dirty="0" smtClean="0"/>
              <a:t> Jamie </a:t>
            </a:r>
            <a:r>
              <a:rPr lang="en-US" sz="2400" dirty="0" smtClean="0"/>
              <a:t>Wu, </a:t>
            </a:r>
            <a:r>
              <a:rPr lang="en-US" sz="2400" dirty="0"/>
              <a:t>Ph.D.</a:t>
            </a:r>
          </a:p>
          <a:p>
            <a:pPr marL="109728" indent="0">
              <a:buNone/>
            </a:pPr>
            <a:endParaRPr lang="en-US" sz="2400" dirty="0" smtClean="0"/>
          </a:p>
          <a:p>
            <a:pPr marL="109728" indent="0">
              <a:buNone/>
            </a:pPr>
            <a:r>
              <a:rPr lang="en-US" sz="2400" dirty="0" smtClean="0"/>
              <a:t>Co-Principal Investigator, MI 21st </a:t>
            </a:r>
            <a:r>
              <a:rPr lang="en-US" sz="2400" dirty="0"/>
              <a:t>CCLC </a:t>
            </a:r>
            <a:r>
              <a:rPr lang="en-US" sz="2400" dirty="0" smtClean="0"/>
              <a:t>State Evaluation</a:t>
            </a:r>
            <a:r>
              <a:rPr lang="en-US" sz="2400" dirty="0"/>
              <a:t> </a:t>
            </a:r>
            <a:br>
              <a:rPr lang="en-US" sz="2400" dirty="0"/>
            </a:br>
            <a:r>
              <a:rPr lang="en-US" sz="2400" dirty="0" smtClean="0"/>
              <a:t>University </a:t>
            </a:r>
            <a:r>
              <a:rPr lang="en-US" sz="2400" dirty="0"/>
              <a:t>Outreach &amp; Engagement</a:t>
            </a:r>
            <a:br>
              <a:rPr lang="en-US" sz="2400" dirty="0"/>
            </a:br>
            <a:r>
              <a:rPr lang="en-US" sz="2400" dirty="0"/>
              <a:t>219 S. Harrison Rd. Room </a:t>
            </a:r>
            <a:r>
              <a:rPr lang="en-US" sz="2400" dirty="0" smtClean="0"/>
              <a:t>32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East Lansing, MI 48824-1022</a:t>
            </a:r>
            <a:br>
              <a:rPr lang="en-US" sz="2400" dirty="0"/>
            </a:br>
            <a:r>
              <a:rPr lang="en-US" sz="2400" dirty="0" smtClean="0"/>
              <a:t>1-517-884-1412</a:t>
            </a:r>
            <a:endParaRPr lang="en-US" sz="2400" dirty="0"/>
          </a:p>
          <a:p>
            <a:pPr marL="109728" indent="0">
              <a:buNone/>
            </a:pP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hlinkClick r:id="rId2"/>
              </a:rPr>
              <a:t>wuhengch@msu.edu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0193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source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2012-13 school year </a:t>
            </a:r>
          </a:p>
          <a:p>
            <a:r>
              <a:rPr lang="en-US" dirty="0" smtClean="0"/>
              <a:t>21,933 session entries in </a:t>
            </a:r>
            <a:r>
              <a:rPr lang="en-US" dirty="0" err="1" smtClean="0"/>
              <a:t>EZReports</a:t>
            </a:r>
            <a:endParaRPr lang="en-US" dirty="0" smtClean="0"/>
          </a:p>
          <a:p>
            <a:r>
              <a:rPr lang="en-US" dirty="0" smtClean="0"/>
              <a:t>42 grantees</a:t>
            </a:r>
          </a:p>
          <a:p>
            <a:r>
              <a:rPr lang="en-US" dirty="0" smtClean="0"/>
              <a:t>292 sites</a:t>
            </a:r>
          </a:p>
          <a:p>
            <a:r>
              <a:rPr lang="en-US" dirty="0" smtClean="0"/>
              <a:t>A series of coding based on session names, activity description and objectives</a:t>
            </a:r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2448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lang="en-US" dirty="0" smtClean="0"/>
              <a:t>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/>
          </a:p>
        </p:txBody>
      </p:sp>
      <p:sp>
        <p:nvSpPr>
          <p:cNvPr id="5" name="Flowchart: Process 4"/>
          <p:cNvSpPr/>
          <p:nvPr/>
        </p:nvSpPr>
        <p:spPr>
          <a:xfrm>
            <a:off x="2675793" y="1859631"/>
            <a:ext cx="1600200" cy="3810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math tutoring</a:t>
            </a:r>
            <a:endParaRPr lang="en-US" dirty="0"/>
          </a:p>
        </p:txBody>
      </p:sp>
      <p:sp>
        <p:nvSpPr>
          <p:cNvPr id="6" name="Flowchart: Process 5"/>
          <p:cNvSpPr/>
          <p:nvPr/>
        </p:nvSpPr>
        <p:spPr>
          <a:xfrm>
            <a:off x="1285141" y="2667000"/>
            <a:ext cx="1610459" cy="3810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study island</a:t>
            </a:r>
            <a:endParaRPr lang="en-US" dirty="0"/>
          </a:p>
        </p:txBody>
      </p:sp>
      <p:sp>
        <p:nvSpPr>
          <p:cNvPr id="7" name="Flowchart: Process 6"/>
          <p:cNvSpPr/>
          <p:nvPr/>
        </p:nvSpPr>
        <p:spPr>
          <a:xfrm>
            <a:off x="5649058" y="2913185"/>
            <a:ext cx="3420209" cy="3048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hickory </a:t>
            </a:r>
            <a:r>
              <a:rPr lang="en-US" sz="1600" dirty="0" err="1" smtClean="0"/>
              <a:t>dickory</a:t>
            </a:r>
            <a:r>
              <a:rPr lang="en-US" sz="1600" dirty="0" smtClean="0"/>
              <a:t> dock counting</a:t>
            </a:r>
            <a:endParaRPr lang="en-US" sz="1600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48408" y="2240631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Font typeface="Georgia"/>
              <a:buNone/>
            </a:pPr>
            <a:endParaRPr lang="en-US" dirty="0"/>
          </a:p>
        </p:txBody>
      </p:sp>
      <p:sp>
        <p:nvSpPr>
          <p:cNvPr id="10" name="Flowchart: Process 9"/>
          <p:cNvSpPr/>
          <p:nvPr/>
        </p:nvSpPr>
        <p:spPr>
          <a:xfrm>
            <a:off x="5934808" y="4791807"/>
            <a:ext cx="2136531" cy="31359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cooking with math</a:t>
            </a:r>
            <a:endParaRPr lang="en-US" dirty="0"/>
          </a:p>
        </p:txBody>
      </p:sp>
      <p:sp>
        <p:nvSpPr>
          <p:cNvPr id="11" name="Flowchart: Process 10"/>
          <p:cNvSpPr/>
          <p:nvPr/>
        </p:nvSpPr>
        <p:spPr>
          <a:xfrm>
            <a:off x="1383324" y="4610100"/>
            <a:ext cx="2286000" cy="3429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holiday measuring</a:t>
            </a:r>
            <a:endParaRPr lang="en-US" dirty="0"/>
          </a:p>
        </p:txBody>
      </p:sp>
      <p:sp>
        <p:nvSpPr>
          <p:cNvPr id="12" name="Flowchart: Process 11"/>
          <p:cNvSpPr/>
          <p:nvPr/>
        </p:nvSpPr>
        <p:spPr>
          <a:xfrm>
            <a:off x="4550019" y="1524000"/>
            <a:ext cx="1415561" cy="304800"/>
          </a:xfrm>
          <a:prstGeom prst="flowChartProcess">
            <a:avLst/>
          </a:prstGeom>
          <a:pattFill prst="pct50">
            <a:fgClr>
              <a:srgbClr val="0070C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science help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Flowchart: Process 12"/>
          <p:cNvSpPr/>
          <p:nvPr/>
        </p:nvSpPr>
        <p:spPr>
          <a:xfrm>
            <a:off x="3886200" y="2391508"/>
            <a:ext cx="1937239" cy="351692"/>
          </a:xfrm>
          <a:prstGeom prst="flowChartProcess">
            <a:avLst/>
          </a:prstGeom>
          <a:pattFill prst="pct50">
            <a:fgClr>
              <a:srgbClr val="0070C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science museum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Flowchart: Process 13"/>
          <p:cNvSpPr/>
          <p:nvPr/>
        </p:nvSpPr>
        <p:spPr>
          <a:xfrm>
            <a:off x="2526324" y="3604846"/>
            <a:ext cx="1899138" cy="351692"/>
          </a:xfrm>
          <a:prstGeom prst="flowChartProcess">
            <a:avLst/>
          </a:prstGeom>
          <a:pattFill prst="pct50">
            <a:fgClr>
              <a:srgbClr val="0070C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gardening club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Flowchart: Process 14"/>
          <p:cNvSpPr/>
          <p:nvPr/>
        </p:nvSpPr>
        <p:spPr>
          <a:xfrm>
            <a:off x="5791200" y="5679831"/>
            <a:ext cx="2356339" cy="351692"/>
          </a:xfrm>
          <a:prstGeom prst="flowChartProcess">
            <a:avLst/>
          </a:prstGeom>
          <a:pattFill prst="pct50">
            <a:fgClr>
              <a:srgbClr val="0070C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exploring magnetism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Flowchart: Process 15"/>
          <p:cNvSpPr/>
          <p:nvPr/>
        </p:nvSpPr>
        <p:spPr>
          <a:xfrm>
            <a:off x="304800" y="5134708"/>
            <a:ext cx="1960685" cy="351692"/>
          </a:xfrm>
          <a:prstGeom prst="flowChartProcess">
            <a:avLst/>
          </a:prstGeom>
          <a:pattFill prst="pct50">
            <a:fgClr>
              <a:srgbClr val="0070C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static electricity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Flowchart: Process 16"/>
          <p:cNvSpPr/>
          <p:nvPr/>
        </p:nvSpPr>
        <p:spPr>
          <a:xfrm>
            <a:off x="2516260" y="767861"/>
            <a:ext cx="2297723" cy="533400"/>
          </a:xfrm>
          <a:prstGeom prst="flowChart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lego</a:t>
            </a:r>
            <a:r>
              <a:rPr lang="en-US" dirty="0" smtClean="0">
                <a:solidFill>
                  <a:schemeClr val="tx1"/>
                </a:solidFill>
              </a:rPr>
              <a:t> skyrockets team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Flowchart: Process 17"/>
          <p:cNvSpPr/>
          <p:nvPr/>
        </p:nvSpPr>
        <p:spPr>
          <a:xfrm>
            <a:off x="3927231" y="4149970"/>
            <a:ext cx="1330569" cy="345830"/>
          </a:xfrm>
          <a:prstGeom prst="flowChart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robotics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Flowchart: Process 18"/>
          <p:cNvSpPr/>
          <p:nvPr/>
        </p:nvSpPr>
        <p:spPr>
          <a:xfrm>
            <a:off x="6063764" y="1981200"/>
            <a:ext cx="2590799" cy="351692"/>
          </a:xfrm>
          <a:prstGeom prst="flowChart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remote controlled cars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Flowchart: Process 19"/>
          <p:cNvSpPr/>
          <p:nvPr/>
        </p:nvSpPr>
        <p:spPr>
          <a:xfrm>
            <a:off x="594946" y="3385039"/>
            <a:ext cx="1330569" cy="345830"/>
          </a:xfrm>
          <a:prstGeom prst="flowChart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ballistics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Flowchart: Process 20"/>
          <p:cNvSpPr/>
          <p:nvPr/>
        </p:nvSpPr>
        <p:spPr>
          <a:xfrm>
            <a:off x="2133601" y="5882054"/>
            <a:ext cx="1676399" cy="345830"/>
          </a:xfrm>
          <a:prstGeom prst="flowChart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science review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Flowchart: Process 21"/>
          <p:cNvSpPr/>
          <p:nvPr/>
        </p:nvSpPr>
        <p:spPr>
          <a:xfrm>
            <a:off x="5934808" y="3780692"/>
            <a:ext cx="1761392" cy="369278"/>
          </a:xfrm>
          <a:prstGeom prst="flowChart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photoshop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Flowchart: Process 22"/>
          <p:cNvSpPr/>
          <p:nvPr/>
        </p:nvSpPr>
        <p:spPr>
          <a:xfrm>
            <a:off x="3282462" y="5134708"/>
            <a:ext cx="2286000" cy="369278"/>
          </a:xfrm>
          <a:prstGeom prst="flowChart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computer animation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Flowchart: Process 23"/>
          <p:cNvSpPr/>
          <p:nvPr/>
        </p:nvSpPr>
        <p:spPr>
          <a:xfrm>
            <a:off x="5676898" y="849922"/>
            <a:ext cx="3124201" cy="369278"/>
          </a:xfrm>
          <a:prstGeom prst="flowChart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</a:t>
            </a:r>
            <a:r>
              <a:rPr lang="en-US" dirty="0" smtClean="0">
                <a:solidFill>
                  <a:schemeClr val="tx1"/>
                </a:solidFill>
              </a:rPr>
              <a:t>atabases/research skills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Flowchart: Process 24"/>
          <p:cNvSpPr/>
          <p:nvPr/>
        </p:nvSpPr>
        <p:spPr>
          <a:xfrm>
            <a:off x="140039" y="1702419"/>
            <a:ext cx="2391680" cy="369278"/>
          </a:xfrm>
          <a:prstGeom prst="flowChart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computer animation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Flowchart: Process 25"/>
          <p:cNvSpPr/>
          <p:nvPr/>
        </p:nvSpPr>
        <p:spPr>
          <a:xfrm>
            <a:off x="7011865" y="6227885"/>
            <a:ext cx="1981200" cy="369278"/>
          </a:xfrm>
          <a:prstGeom prst="flowChart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film/video club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Flowchart: Process 26"/>
          <p:cNvSpPr/>
          <p:nvPr/>
        </p:nvSpPr>
        <p:spPr>
          <a:xfrm>
            <a:off x="762000" y="6196465"/>
            <a:ext cx="762000" cy="369278"/>
          </a:xfrm>
          <a:prstGeom prst="flowChart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ipad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Flowchart: Process 27"/>
          <p:cNvSpPr/>
          <p:nvPr/>
        </p:nvSpPr>
        <p:spPr>
          <a:xfrm>
            <a:off x="3185747" y="3033346"/>
            <a:ext cx="2286000" cy="369278"/>
          </a:xfrm>
          <a:prstGeom prst="flowChart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superstar radio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9" name="Flowchart: Process 28">
            <a:hlinkClick r:id="rId3"/>
          </p:cNvPr>
          <p:cNvSpPr/>
          <p:nvPr/>
        </p:nvSpPr>
        <p:spPr>
          <a:xfrm>
            <a:off x="4010757" y="6183923"/>
            <a:ext cx="1924051" cy="3810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the math party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3341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98338"/>
            <a:ext cx="8229600" cy="1066800"/>
          </a:xfrm>
        </p:spPr>
        <p:txBody>
          <a:bodyPr/>
          <a:lstStyle/>
          <a:p>
            <a:r>
              <a:rPr lang="en-US" dirty="0" smtClean="0"/>
              <a:t>All programs offering STEM?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9884932"/>
              </p:ext>
            </p:extLst>
          </p:nvPr>
        </p:nvGraphicFramePr>
        <p:xfrm>
          <a:off x="457200" y="2249488"/>
          <a:ext cx="8229600" cy="4324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9" name="Straight Connector 8"/>
          <p:cNvCxnSpPr/>
          <p:nvPr/>
        </p:nvCxnSpPr>
        <p:spPr>
          <a:xfrm>
            <a:off x="8534400" y="2362200"/>
            <a:ext cx="0" cy="396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8077200" y="1965138"/>
            <a:ext cx="83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100%</a:t>
            </a:r>
            <a:endParaRPr lang="en-US" sz="2000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296174" y="3395933"/>
            <a:ext cx="8534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438400" y="3358554"/>
            <a:ext cx="381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242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7514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 uiExpand="1">
        <p:bldSub>
          <a:bldChart bld="category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Take-away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Almost all 21</a:t>
            </a:r>
            <a:r>
              <a:rPr lang="en-US" baseline="30000" dirty="0" smtClean="0"/>
              <a:t>st</a:t>
            </a:r>
            <a:r>
              <a:rPr lang="en-US" dirty="0" smtClean="0"/>
              <a:t> CCLC programs in Michigan offered STEM activities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But still 5 % of the high-school sites DIDN’T (!)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8715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736" y="685800"/>
            <a:ext cx="8229600" cy="1066800"/>
          </a:xfrm>
        </p:spPr>
        <p:txBody>
          <a:bodyPr>
            <a:normAutofit/>
          </a:bodyPr>
          <a:lstStyle/>
          <a:p>
            <a:r>
              <a:rPr lang="en-US" dirty="0" smtClean="0"/>
              <a:t>What STEM?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86458"/>
              </p:ext>
            </p:extLst>
          </p:nvPr>
        </p:nvGraphicFramePr>
        <p:xfrm>
          <a:off x="304800" y="2077938"/>
          <a:ext cx="8229600" cy="4324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33400" y="6248400"/>
            <a:ext cx="815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*Sessions could be overlapping (e.g., building a robot could be engineering, technology and math). </a:t>
            </a:r>
            <a:endParaRPr lang="en-US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1567543" y="1747157"/>
            <a:ext cx="6400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ight Arrow 6"/>
          <p:cNvSpPr/>
          <p:nvPr/>
        </p:nvSpPr>
        <p:spPr>
          <a:xfrm rot="10800000">
            <a:off x="8001000" y="3124200"/>
            <a:ext cx="304800" cy="30480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ight Arrow 7"/>
          <p:cNvSpPr/>
          <p:nvPr/>
        </p:nvSpPr>
        <p:spPr>
          <a:xfrm rot="10800000">
            <a:off x="5029200" y="4223657"/>
            <a:ext cx="304800" cy="30480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 rot="10800000">
            <a:off x="6477000" y="3940630"/>
            <a:ext cx="304800" cy="30480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 rot="10800000">
            <a:off x="7492041" y="3742427"/>
            <a:ext cx="304800" cy="30480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280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Chart bld="series"/>
        </p:bldSub>
      </p:bldGraphic>
      <p:bldP spid="7" grpId="0" animBg="1"/>
      <p:bldP spid="8" grpId="0" animBg="1"/>
      <p:bldP spid="9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Take-away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9424"/>
            <a:ext cx="8229600" cy="4325112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dirty="0" smtClean="0"/>
              <a:t>Among all STEM activities, </a:t>
            </a:r>
            <a:r>
              <a:rPr lang="en-US" dirty="0" smtClean="0">
                <a:solidFill>
                  <a:srgbClr val="7030A0"/>
                </a:solidFill>
              </a:rPr>
              <a:t>math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0070C0"/>
                </a:solidFill>
              </a:rPr>
              <a:t>science</a:t>
            </a:r>
            <a:r>
              <a:rPr lang="en-US" dirty="0" smtClean="0"/>
              <a:t> were most predominantly offered</a:t>
            </a:r>
          </a:p>
          <a:p>
            <a:pPr lvl="1">
              <a:lnSpc>
                <a:spcPct val="110000"/>
              </a:lnSpc>
            </a:pPr>
            <a:endParaRPr lang="en-US" sz="5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lvl="1">
              <a:lnSpc>
                <a:spcPct val="110000"/>
              </a:lnSpc>
            </a:pP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Over three quarters of programs across grade levels offered </a:t>
            </a:r>
            <a:r>
              <a:rPr lang="en-US" dirty="0" smtClean="0">
                <a:solidFill>
                  <a:srgbClr val="0070C0"/>
                </a:solidFill>
              </a:rPr>
              <a:t>science</a:t>
            </a:r>
          </a:p>
          <a:p>
            <a:pPr lvl="1">
              <a:lnSpc>
                <a:spcPct val="110000"/>
              </a:lnSpc>
            </a:pPr>
            <a:endParaRPr lang="en-US" sz="5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lvl="1">
              <a:lnSpc>
                <a:spcPct val="110000"/>
              </a:lnSpc>
            </a:pP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Number of programs offering </a:t>
            </a:r>
            <a:r>
              <a:rPr lang="en-US" dirty="0" smtClean="0">
                <a:solidFill>
                  <a:srgbClr val="7030A0"/>
                </a:solidFill>
              </a:rPr>
              <a:t>math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 dropped as grade levels went up; it ranged from 94% of elementary school sites, 82% middle-school sites, to 71% high-school sites offering math sessions</a:t>
            </a:r>
          </a:p>
          <a:p>
            <a:pPr lvl="1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786112" y="2307565"/>
            <a:ext cx="1214887" cy="461665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science</a:t>
            </a:r>
            <a:endParaRPr lang="en-US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99339" y="4446916"/>
            <a:ext cx="927342" cy="461665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math</a:t>
            </a:r>
            <a:endParaRPr lang="en-US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80270" y="3808562"/>
            <a:ext cx="1214887" cy="461665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science</a:t>
            </a:r>
            <a:endParaRPr lang="en-US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206041" y="2307565"/>
            <a:ext cx="927342" cy="461665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math</a:t>
            </a:r>
            <a:endParaRPr lang="en-US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07933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Take-away 2 (</a:t>
            </a:r>
            <a:r>
              <a:rPr lang="en-US" dirty="0" err="1" smtClean="0"/>
              <a:t>cnt’d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Technology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/>
              <a:t>sessions were more available at middle-school </a:t>
            </a:r>
            <a:r>
              <a:rPr lang="en-US" dirty="0"/>
              <a:t>sites (71</a:t>
            </a:r>
            <a:r>
              <a:rPr lang="en-US" dirty="0" smtClean="0"/>
              <a:t>%); only seen in half of the elementary- and high-school sites.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Engineering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/>
              <a:t>sessions were offered the least, with about half  middle-school sites, a third high-school sites and less than one-fifth of elementary school sites offered the sessions. 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90600" y="2316192"/>
            <a:ext cx="1752600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Technology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04335" y="4050252"/>
            <a:ext cx="1974012" cy="492443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Engineering</a:t>
            </a:r>
            <a:endParaRPr lang="en-US" sz="2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63099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066800"/>
          </a:xfrm>
        </p:spPr>
        <p:txBody>
          <a:bodyPr/>
          <a:lstStyle/>
          <a:p>
            <a:r>
              <a:rPr lang="en-US" dirty="0" smtClean="0"/>
              <a:t>Offering Types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1711601"/>
              </p:ext>
            </p:extLst>
          </p:nvPr>
        </p:nvGraphicFramePr>
        <p:xfrm>
          <a:off x="-685800" y="1371600"/>
          <a:ext cx="670560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2090189191"/>
              </p:ext>
            </p:extLst>
          </p:nvPr>
        </p:nvGraphicFramePr>
        <p:xfrm>
          <a:off x="4876800" y="2362200"/>
          <a:ext cx="5394960" cy="398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00043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650</TotalTime>
  <Words>528</Words>
  <Application>Microsoft Office PowerPoint</Application>
  <PresentationFormat>On-screen Show (4:3)</PresentationFormat>
  <Paragraphs>131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Urban</vt:lpstr>
      <vt:lpstr>STEM  how much (*FUN) are we having?</vt:lpstr>
      <vt:lpstr>Data source</vt:lpstr>
      <vt:lpstr>STEM</vt:lpstr>
      <vt:lpstr>All programs offering STEM?</vt:lpstr>
      <vt:lpstr>Take-away 1</vt:lpstr>
      <vt:lpstr>What STEM?</vt:lpstr>
      <vt:lpstr>Take-away 2</vt:lpstr>
      <vt:lpstr>Take-away 2 (cnt’d)</vt:lpstr>
      <vt:lpstr>Offering Types</vt:lpstr>
      <vt:lpstr>Take-away 3</vt:lpstr>
      <vt:lpstr>Offering Types</vt:lpstr>
      <vt:lpstr>Take-away 4</vt:lpstr>
      <vt:lpstr>Contact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Jamie Wu</dc:creator>
  <cp:lastModifiedBy>wuhengch</cp:lastModifiedBy>
  <cp:revision>127</cp:revision>
  <dcterms:created xsi:type="dcterms:W3CDTF">2013-10-19T01:27:04Z</dcterms:created>
  <dcterms:modified xsi:type="dcterms:W3CDTF">2013-10-23T17:46:16Z</dcterms:modified>
</cp:coreProperties>
</file>